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6" r:id="rId10"/>
    <p:sldId id="265" r:id="rId11"/>
    <p:sldId id="264" r:id="rId12"/>
    <p:sldId id="277" r:id="rId13"/>
    <p:sldId id="267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6600"/>
    <a:srgbClr val="FF99FF"/>
    <a:srgbClr val="33CC33"/>
    <a:srgbClr val="00CC00"/>
    <a:srgbClr val="003300"/>
    <a:srgbClr val="00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18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073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84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86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16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127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1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7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360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742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903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4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72D6C-1382-4FBF-9DB9-42C976EB2F2F}" type="datetimeFigureOut">
              <a:rPr lang="sl-SI" smtClean="0"/>
              <a:t>20. 11. 2020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72EB-8D6F-4DFD-8AC6-0B1425C4E5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688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file:///C:\Users\L340\Desktop\202011_Publicis_TSZ_Video1_fnl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file:///C:\Users\L340\Desktop\202011_Publicis_TSZ_Video2_fnl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F1BCF4C-9469-485C-989A-04C0E6F45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9" b="11258"/>
          <a:stretch/>
        </p:blipFill>
        <p:spPr>
          <a:xfrm>
            <a:off x="-1526" y="0"/>
            <a:ext cx="12192001" cy="420144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7788D66-CEE8-4CA4-ABE3-52A4270EB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7" y="4040634"/>
            <a:ext cx="10592174" cy="1875407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sl-SI" sz="4000" b="1" dirty="0">
                <a:solidFill>
                  <a:srgbClr val="996600"/>
                </a:solidFill>
                <a:latin typeface="Comic Sans MS" panose="030F0702030302020204" pitchFamily="66" charset="0"/>
              </a:rPr>
              <a:t>10. JUBILEJNI </a:t>
            </a:r>
            <a:br>
              <a:rPr lang="sl-SI" sz="4000" b="1" dirty="0">
                <a:solidFill>
                  <a:srgbClr val="996600"/>
                </a:solidFill>
                <a:latin typeface="Comic Sans MS" panose="030F0702030302020204" pitchFamily="66" charset="0"/>
              </a:rPr>
            </a:br>
            <a:r>
              <a:rPr lang="sl-SI" sz="4000" b="1" dirty="0">
                <a:solidFill>
                  <a:srgbClr val="996600"/>
                </a:solidFill>
                <a:latin typeface="Comic Sans MS" panose="030F0702030302020204" pitchFamily="66" charset="0"/>
              </a:rPr>
              <a:t>TRADICIONALNI SLOVENSKI ZAJTRK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B87BC9-A19E-4E6C-8FAC-7ED425026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1451" y="5916041"/>
            <a:ext cx="3686048" cy="484374"/>
          </a:xfrm>
        </p:spPr>
        <p:txBody>
          <a:bodyPr anchor="b">
            <a:normAutofit/>
          </a:bodyPr>
          <a:lstStyle/>
          <a:p>
            <a:r>
              <a:rPr lang="sl-SI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20.november 2020</a:t>
            </a:r>
          </a:p>
        </p:txBody>
      </p:sp>
    </p:spTree>
    <p:extLst>
      <p:ext uri="{BB962C8B-B14F-4D97-AF65-F5344CB8AC3E}">
        <p14:creationId xmlns:p14="http://schemas.microsoft.com/office/powerpoint/2010/main" val="227357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059B44-BD32-4EFC-B964-5D43E5B8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81"/>
            <a:ext cx="10515600" cy="1457008"/>
          </a:xfrm>
        </p:spPr>
        <p:txBody>
          <a:bodyPr>
            <a:noAutofit/>
          </a:bodyPr>
          <a:lstStyle/>
          <a:p>
            <a:r>
              <a:rPr lang="sl-SI" sz="3200" dirty="0">
                <a:latin typeface="Comic Sans MS" panose="030F0702030302020204" pitchFamily="66" charset="0"/>
              </a:rPr>
              <a:t>ČE TI MED      RAVNO NE DIŠI, SI LAHKO KAKŠEN DRUG TRADICIONALNI SLOVENSKI ZAJTRK PRIPRAVIŠ TI.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1EA68B23-A1B5-4B7C-85E7-1A6C10B95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1690688"/>
            <a:ext cx="9479279" cy="5167312"/>
          </a:xfr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7C2AEF8-8720-44E4-A1E0-D5D4998F0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306" y="67426"/>
            <a:ext cx="573552" cy="7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>
            <a:extLst>
              <a:ext uri="{FF2B5EF4-FFF2-40B4-BE49-F238E27FC236}">
                <a16:creationId xmlns:a16="http://schemas.microsoft.com/office/drawing/2014/main" id="{C3BBFA67-A446-4D4D-8BB3-59BBF4891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350" y="2499106"/>
            <a:ext cx="3845102" cy="245543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1AD131A-6848-44A2-B638-4B6AE9DD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967720" cy="1325563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ZAKAJ JE ZAJTRK TAKO POMEMBEN OBROK?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83BA618-DF0B-4F7A-85C5-BBE1A5940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66" y="1294571"/>
            <a:ext cx="3433265" cy="391847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6FA554C-AC7F-45F4-B378-B3180E89E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8" y="4673580"/>
            <a:ext cx="1231644" cy="208460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DF639BF8-16A9-4351-95F4-3035EB1BB5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7" y="5089381"/>
            <a:ext cx="1887066" cy="1524750"/>
          </a:xfrm>
          <a:prstGeom prst="rect">
            <a:avLst/>
          </a:prstGeom>
        </p:spPr>
      </p:pic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E2BB1D7A-8193-4356-89E2-98F9AF8A9903}"/>
              </a:ext>
            </a:extLst>
          </p:cNvPr>
          <p:cNvSpPr/>
          <p:nvPr/>
        </p:nvSpPr>
        <p:spPr>
          <a:xfrm>
            <a:off x="6238298" y="4954538"/>
            <a:ext cx="4018880" cy="1659593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ČE SI PRIPRAVIMO ZDRAV ZAJTRK SO ŽIVILA </a:t>
            </a:r>
            <a:r>
              <a:rPr lang="sl-SI" sz="180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BOGATA Z VITAMINI IN MINERALI. TAKO ŽE Z ZAJTRKOM ZAUŽIJEMO NEKATERA POMEMBNA HRANILA.</a:t>
            </a: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101384E5-B9B5-487F-8EE2-1B510CB067DD}"/>
              </a:ext>
            </a:extLst>
          </p:cNvPr>
          <p:cNvSpPr/>
          <p:nvPr/>
        </p:nvSpPr>
        <p:spPr>
          <a:xfrm>
            <a:off x="1231644" y="5153931"/>
            <a:ext cx="3738880" cy="1201687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ČE ZAJTRKUJEMO, LAŽJE RAZMIŠLJAMO, RE</a:t>
            </a:r>
            <a:r>
              <a:rPr lang="sl-SI" sz="180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ŠUJEMO ZAPLETENE NALOGE, </a:t>
            </a:r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SMO BOLJ </a:t>
            </a:r>
            <a:r>
              <a:rPr lang="sl-SI" sz="180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ZBRANI IN KREATIVNI.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C3084573-2C01-436B-A887-90DBD83C2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8" y="1334030"/>
            <a:ext cx="1316445" cy="2572208"/>
          </a:xfrm>
          <a:prstGeom prst="rect">
            <a:avLst/>
          </a:prstGeom>
        </p:spPr>
      </p:pic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132E2220-1C61-4F37-8D5D-0DEED02205AF}"/>
              </a:ext>
            </a:extLst>
          </p:cNvPr>
          <p:cNvSpPr/>
          <p:nvPr/>
        </p:nvSpPr>
        <p:spPr>
          <a:xfrm>
            <a:off x="1586020" y="1133446"/>
            <a:ext cx="3190155" cy="1557778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ZAJTRK JE NAJPOMEMBNEJŠI OBROK DNEVA, SAJ TELESU ZAGOTOVI ENERGIJO ZA NORMALEN ZAČETEK DNEVA</a:t>
            </a:r>
            <a:r>
              <a:rPr lang="sl-SI" sz="18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253B2BD8-5C48-4DC4-87B5-FA6C6A1B6B77}"/>
              </a:ext>
            </a:extLst>
          </p:cNvPr>
          <p:cNvSpPr/>
          <p:nvPr/>
        </p:nvSpPr>
        <p:spPr>
          <a:xfrm>
            <a:off x="1278510" y="3135199"/>
            <a:ext cx="3497665" cy="1342323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ČE ZAJTRKUJEMO SMO </a:t>
            </a:r>
            <a:r>
              <a:rPr lang="sl-SI" sz="1800" dirty="0"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BOLJ TELESNO AKTIVNI, SAJ ČUTIMO MANJ UTRUJENOSTI IN IMAMO ČEZ DAN VEČ ENERGIJE.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148609EE-F880-4F83-9570-7C3E2C31FC24}"/>
              </a:ext>
            </a:extLst>
          </p:cNvPr>
          <p:cNvSpPr/>
          <p:nvPr/>
        </p:nvSpPr>
        <p:spPr>
          <a:xfrm>
            <a:off x="7364724" y="1303421"/>
            <a:ext cx="3738880" cy="1333473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ZAJTRK POZITIVNO DELUJE NA IMUNSKI SISTEM, ZATO SMO LAHKO BOLJ ODPORNI NA BOLEZNI.</a:t>
            </a:r>
          </a:p>
        </p:txBody>
      </p:sp>
    </p:spTree>
    <p:extLst>
      <p:ext uri="{BB962C8B-B14F-4D97-AF65-F5344CB8AC3E}">
        <p14:creationId xmlns:p14="http://schemas.microsoft.com/office/powerpoint/2010/main" val="39220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A3D462-98E7-4BF5-8882-F59F4E0D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718"/>
            <a:ext cx="10515600" cy="56573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sz="2400" dirty="0">
                <a:latin typeface="Comic Sans MS" panose="030F0702030302020204" pitchFamily="66" charset="0"/>
              </a:rPr>
              <a:t>Zdaj, ko smo:</a:t>
            </a:r>
          </a:p>
          <a:p>
            <a:pPr>
              <a:lnSpc>
                <a:spcPct val="11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ponovili in spoznali živila, ki sestavljajo Tradicionalni slovenski zajtrk, </a:t>
            </a:r>
          </a:p>
          <a:p>
            <a:pPr>
              <a:lnSpc>
                <a:spcPct val="11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ponovili zakaj je zajtrk tako pomemben obrok dneva in</a:t>
            </a:r>
          </a:p>
          <a:p>
            <a:pPr>
              <a:lnSpc>
                <a:spcPct val="110000"/>
              </a:lnSpc>
            </a:pPr>
            <a:r>
              <a:rPr lang="sl-SI" sz="2400" dirty="0">
                <a:latin typeface="Comic Sans MS" panose="030F0702030302020204" pitchFamily="66" charset="0"/>
              </a:rPr>
              <a:t>zakaj je </a:t>
            </a:r>
            <a:r>
              <a:rPr lang="sl-SI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pomembno, da posegamo po </a:t>
            </a:r>
            <a:r>
              <a:rPr lang="sl-SI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lokalnih živilih</a:t>
            </a:r>
            <a:r>
              <a:rPr lang="sl-SI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400" dirty="0">
              <a:latin typeface="Comic Sans MS" panose="030F0702030302020204" pitchFamily="66" charset="0"/>
            </a:endParaRPr>
          </a:p>
        </p:txBody>
      </p:sp>
      <p:sp>
        <p:nvSpPr>
          <p:cNvPr id="4" name="Interaktivni gumb: naprej ali naslednji 3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6FE011A8-B7C6-4D63-842B-F633DD75EC8C}"/>
              </a:ext>
            </a:extLst>
          </p:cNvPr>
          <p:cNvSpPr/>
          <p:nvPr/>
        </p:nvSpPr>
        <p:spPr>
          <a:xfrm>
            <a:off x="2080469" y="5351157"/>
            <a:ext cx="1753300" cy="1124125"/>
          </a:xfrm>
          <a:prstGeom prst="actionButtonForwardNex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Interaktivni gumb: naprej ali naslednji 4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0D3CA40F-C711-4112-8B75-AA154DBCC8B6}"/>
              </a:ext>
            </a:extLst>
          </p:cNvPr>
          <p:cNvSpPr/>
          <p:nvPr/>
        </p:nvSpPr>
        <p:spPr>
          <a:xfrm>
            <a:off x="7902427" y="5351157"/>
            <a:ext cx="1602298" cy="1124125"/>
          </a:xfrm>
          <a:prstGeom prst="actionButtonForwardNext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Oblak 5">
            <a:extLst>
              <a:ext uri="{FF2B5EF4-FFF2-40B4-BE49-F238E27FC236}">
                <a16:creationId xmlns:a16="http://schemas.microsoft.com/office/drawing/2014/main" id="{0C4802D9-3ECF-48D2-B992-46BA1DE0022E}"/>
              </a:ext>
            </a:extLst>
          </p:cNvPr>
          <p:cNvSpPr/>
          <p:nvPr/>
        </p:nvSpPr>
        <p:spPr>
          <a:xfrm>
            <a:off x="1432773" y="2520890"/>
            <a:ext cx="3649211" cy="265092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l-SI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Klikni na spodnjo sličico in si oglej zanimiv videoposnetek o tem kje naš zajtrk nastane in zakaj je tako okusen.</a:t>
            </a:r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id="{9B78A484-32BE-4041-B60B-EB049752B4C2}"/>
              </a:ext>
            </a:extLst>
          </p:cNvPr>
          <p:cNvSpPr/>
          <p:nvPr/>
        </p:nvSpPr>
        <p:spPr>
          <a:xfrm>
            <a:off x="6736359" y="2520889"/>
            <a:ext cx="3649211" cy="265092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</a:rPr>
              <a:t>Klikni na spodnjo sličico in spoznaj, zakaj je zajtrk z medom-SUPER ZAJTRK</a:t>
            </a:r>
            <a:endParaRPr lang="sl-SI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4CA23-C112-467B-8057-C0898F44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024" y="-479713"/>
            <a:ext cx="5126182" cy="450792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PRAVIJO, DA V PETEK</a:t>
            </a:r>
            <a:r>
              <a:rPr lang="sl-SI" sz="2400" dirty="0">
                <a:latin typeface="Comic Sans MS" panose="030F0702030302020204" pitchFamily="66" charset="0"/>
              </a:rPr>
              <a:t>,</a:t>
            </a:r>
            <a:br>
              <a:rPr lang="sl-SI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 20. NOVEMBRA BO DEŽEVALO!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DA VAM POPOLDNE DOLGČAS NE BO, 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LAHKO V KUHINJI PRIPRAVITE </a:t>
            </a:r>
            <a:r>
              <a:rPr lang="en-US" sz="2200" dirty="0">
                <a:latin typeface="Comic Sans MS" panose="030F0702030302020204" pitchFamily="66" charset="0"/>
              </a:rPr>
              <a:t>KAKŠNO</a:t>
            </a:r>
            <a:r>
              <a:rPr lang="en-US" sz="2400" dirty="0">
                <a:latin typeface="Comic Sans MS" panose="030F0702030302020204" pitchFamily="66" charset="0"/>
              </a:rPr>
              <a:t> POSLASTICO.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SLASTNE IDEJE VAS ŽE ČAKAJO NA NASLEDNJI STRANI!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3F78AC8-1855-4851-ADB5-F1B7F47BA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60" y="0"/>
            <a:ext cx="4852169" cy="68580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6BBF2F1-CA7A-4026-BA5D-FBE65974E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2169" cy="6858000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E146B549-0F64-432C-B207-6C8402FA4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29" y="4160260"/>
            <a:ext cx="40576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4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2EC4C89-7B39-4A9F-8548-116EF25AA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14" r="1" b="7396"/>
          <a:stretch/>
        </p:blipFill>
        <p:spPr>
          <a:xfrm>
            <a:off x="1228719" y="392978"/>
            <a:ext cx="5251449" cy="557106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2DE908E-E04A-4FC0-B80D-F7514F18D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972" y="339381"/>
            <a:ext cx="3240803" cy="56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7DE6214F-6B0E-4CB1-B545-318CB72E5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11" y="390525"/>
            <a:ext cx="3457575" cy="60769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AF2CE95-731D-400A-ABFE-378771D9F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59" y="484024"/>
            <a:ext cx="4147829" cy="58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15F8CA6-C7D0-4111-A7FC-D6F94D02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05" y="384082"/>
            <a:ext cx="7565015" cy="59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41191B2-4217-4295-81F8-A1788B4CB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06" r="1" b="11190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Drsenje: vodoravno 5">
            <a:extLst>
              <a:ext uri="{FF2B5EF4-FFF2-40B4-BE49-F238E27FC236}">
                <a16:creationId xmlns:a16="http://schemas.microsoft.com/office/drawing/2014/main" id="{25686DFF-3477-48E0-8C86-08B9F20E2347}"/>
              </a:ext>
            </a:extLst>
          </p:cNvPr>
          <p:cNvSpPr/>
          <p:nvPr/>
        </p:nvSpPr>
        <p:spPr>
          <a:xfrm>
            <a:off x="4885011" y="2153073"/>
            <a:ext cx="1900946" cy="3024231"/>
          </a:xfrm>
          <a:prstGeom prst="horizontalScroll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JABOLČNI </a:t>
            </a:r>
          </a:p>
          <a:p>
            <a:pPr algn="ctr"/>
            <a:r>
              <a:rPr lang="sl-SI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ZAVITEK</a:t>
            </a:r>
          </a:p>
        </p:txBody>
      </p:sp>
    </p:spTree>
    <p:extLst>
      <p:ext uri="{BB962C8B-B14F-4D97-AF65-F5344CB8AC3E}">
        <p14:creationId xmlns:p14="http://schemas.microsoft.com/office/powerpoint/2010/main" val="19472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1CBF129-9190-4D5D-906E-BF9D1CAB7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923" y="30328"/>
            <a:ext cx="10914077" cy="6797343"/>
          </a:xfr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id="{FB0CE665-FDD3-488B-90FF-C6A3B67BA5F7}"/>
              </a:ext>
            </a:extLst>
          </p:cNvPr>
          <p:cNvSpPr/>
          <p:nvPr/>
        </p:nvSpPr>
        <p:spPr>
          <a:xfrm>
            <a:off x="-32718" y="251670"/>
            <a:ext cx="1759917" cy="61659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 SADJE IN ZELENJAVO ŽE DOBRO POZNATE, TOLE KRIŽANKO ZAGOTOVO REŠITI ZNATE!</a:t>
            </a:r>
          </a:p>
        </p:txBody>
      </p:sp>
    </p:spTree>
    <p:extLst>
      <p:ext uri="{BB962C8B-B14F-4D97-AF65-F5344CB8AC3E}">
        <p14:creationId xmlns:p14="http://schemas.microsoft.com/office/powerpoint/2010/main" val="24317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2BC61639-E3CD-450B-978A-ACFDBEE270BE}"/>
              </a:ext>
            </a:extLst>
          </p:cNvPr>
          <p:cNvSpPr/>
          <p:nvPr/>
        </p:nvSpPr>
        <p:spPr>
          <a:xfrm>
            <a:off x="5821680" y="1219134"/>
            <a:ext cx="6096000" cy="40806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C6814AB-553E-4934-AECB-DA698137C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3228"/>
            <a:ext cx="5725729" cy="6839444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1F7A71A-4784-40AF-B494-C44EBC43E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92194">
            <a:off x="8777460" y="1611249"/>
            <a:ext cx="2771775" cy="2753470"/>
          </a:xfrm>
          <a:prstGeom prst="rect">
            <a:avLst/>
          </a:prstGeom>
        </p:spPr>
      </p:pic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id="{E7704473-6768-45C3-92E6-1F63CE8CB5F6}"/>
              </a:ext>
            </a:extLst>
          </p:cNvPr>
          <p:cNvSpPr/>
          <p:nvPr/>
        </p:nvSpPr>
        <p:spPr>
          <a:xfrm rot="10800000">
            <a:off x="6274964" y="3429000"/>
            <a:ext cx="2759978" cy="1417739"/>
          </a:xfrm>
          <a:prstGeom prst="wedgeEllipseCallout">
            <a:avLst>
              <a:gd name="adj1" fmla="val -96058"/>
              <a:gd name="adj2" fmla="val 5403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ALI RADA JEM 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SADJE IN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ZELENJAVO?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DA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669DA43B-842C-4AEF-BEE5-A51B0579DD8A}"/>
              </a:ext>
            </a:extLst>
          </p:cNvPr>
          <p:cNvSpPr/>
          <p:nvPr/>
        </p:nvSpPr>
        <p:spPr>
          <a:xfrm>
            <a:off x="6466272" y="2431186"/>
            <a:ext cx="2508308" cy="914400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REŠITEV</a:t>
            </a:r>
          </a:p>
        </p:txBody>
      </p:sp>
    </p:spTree>
    <p:extLst>
      <p:ext uri="{BB962C8B-B14F-4D97-AF65-F5344CB8AC3E}">
        <p14:creationId xmlns:p14="http://schemas.microsoft.com/office/powerpoint/2010/main" val="40447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098CE7-B683-40CF-9C20-9210F113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943" y="446225"/>
            <a:ext cx="3689091" cy="1960157"/>
          </a:xfrm>
        </p:spPr>
        <p:txBody>
          <a:bodyPr>
            <a:normAutofit/>
          </a:bodyPr>
          <a:lstStyle/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20.novembra obeležujemo že </a:t>
            </a:r>
            <a:r>
              <a:rPr lang="sl-SI" sz="2800" b="1" dirty="0">
                <a:latin typeface="Comic Sans MS" panose="030F0702030302020204" pitchFamily="66" charset="0"/>
              </a:rPr>
              <a:t/>
            </a:r>
            <a:br>
              <a:rPr lang="sl-SI" sz="2800" b="1" dirty="0">
                <a:latin typeface="Comic Sans MS" panose="030F0702030302020204" pitchFamily="66" charset="0"/>
              </a:rPr>
            </a:br>
            <a:r>
              <a:rPr lang="sl-SI" sz="2800" b="1" u="sng" dirty="0">
                <a:latin typeface="Comic Sans MS" panose="030F0702030302020204" pitchFamily="66" charset="0"/>
              </a:rPr>
              <a:t>10.Tradicionalni slovenski zajtrk</a:t>
            </a:r>
          </a:p>
        </p:txBody>
      </p:sp>
      <p:pic>
        <p:nvPicPr>
          <p:cNvPr id="6" name="Slika 5" descr="Slika, ki vsebuje besede škatla, risba&#10;&#10;Opis je samodejno ustvarjen">
            <a:extLst>
              <a:ext uri="{FF2B5EF4-FFF2-40B4-BE49-F238E27FC236}">
                <a16:creationId xmlns:a16="http://schemas.microsoft.com/office/drawing/2014/main" id="{27661262-3281-4F09-8B78-DD6F141ED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1" r="11065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A0A533-185C-4D52-B188-498921AF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796" y="2347730"/>
            <a:ext cx="4556153" cy="4207778"/>
          </a:xfrm>
        </p:spPr>
        <p:txBody>
          <a:bodyPr>
            <a:normAutofit/>
          </a:bodyPr>
          <a:lstStyle/>
          <a:p>
            <a:r>
              <a:rPr lang="sl-SI" sz="1800" b="1" dirty="0">
                <a:latin typeface="Comic Sans MS" panose="030F0702030302020204" pitchFamily="66" charset="0"/>
              </a:rPr>
              <a:t>Ker smo morali ostati doma, si lahko zdrav zajtrk privošči kar cela družina.</a:t>
            </a:r>
          </a:p>
          <a:p>
            <a:r>
              <a:rPr lang="sl-SI" sz="1800" b="1" dirty="0">
                <a:latin typeface="Comic Sans MS" panose="030F0702030302020204" pitchFamily="66" charset="0"/>
              </a:rPr>
              <a:t>Najprej pa bomo ponovili, katera živila bi na ta dan v šoli za zajtrk dobili, danes pa si jih boste lahko kar doma privoščili.</a:t>
            </a:r>
          </a:p>
          <a:p>
            <a:r>
              <a:rPr lang="sl-SI" sz="1800" b="1" dirty="0">
                <a:latin typeface="Comic Sans MS" panose="030F0702030302020204" pitchFamily="66" charset="0"/>
              </a:rPr>
              <a:t>S pomočjo ugank spoznajmo živila, ki sestavljajo Tradicionalni slovenski zajtrk.</a:t>
            </a:r>
          </a:p>
          <a:p>
            <a:endParaRPr lang="sl-SI" sz="1800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id="{766B305D-B77D-4EBD-A1C2-CB3FC954F3F3}"/>
              </a:ext>
            </a:extLst>
          </p:cNvPr>
          <p:cNvSpPr/>
          <p:nvPr/>
        </p:nvSpPr>
        <p:spPr>
          <a:xfrm>
            <a:off x="8493760" y="5238863"/>
            <a:ext cx="3367434" cy="1296786"/>
          </a:xfrm>
          <a:prstGeom prst="cloud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l-SI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 JE 5 ŽIVIL</a:t>
            </a:r>
          </a:p>
        </p:txBody>
      </p:sp>
    </p:spTree>
    <p:extLst>
      <p:ext uri="{BB962C8B-B14F-4D97-AF65-F5344CB8AC3E}">
        <p14:creationId xmlns:p14="http://schemas.microsoft.com/office/powerpoint/2010/main" val="24475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38B7FE65-B9EA-4CB4-96B7-37FB1172A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38" r="1" b="1774"/>
          <a:stretch/>
        </p:blipFill>
        <p:spPr>
          <a:xfrm>
            <a:off x="402608" y="656931"/>
            <a:ext cx="3917965" cy="328543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8">
            <a:extLst>
              <a:ext uri="{FF2B5EF4-FFF2-40B4-BE49-F238E27FC236}">
                <a16:creationId xmlns:a16="http://schemas.microsoft.com/office/drawing/2014/main" id="{A9C42873-EE43-4620-AF67-B440DE43E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6" r="1" b="1317"/>
          <a:stretch/>
        </p:blipFill>
        <p:spPr>
          <a:xfrm>
            <a:off x="5254159" y="375320"/>
            <a:ext cx="1932706" cy="1657612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B0DCAF6D-AE3A-4761-897C-0D061FCA6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3" r="5" b="5"/>
          <a:stretch/>
        </p:blipFill>
        <p:spPr>
          <a:xfrm>
            <a:off x="5317114" y="2424609"/>
            <a:ext cx="1799361" cy="179936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>
            <a:extLst>
              <a:ext uri="{FF2B5EF4-FFF2-40B4-BE49-F238E27FC236}">
                <a16:creationId xmlns:a16="http://schemas.microsoft.com/office/drawing/2014/main" id="{271A0173-D78E-48D7-A5D1-F7063D6294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95" r="-6" b="-6"/>
          <a:stretch/>
        </p:blipFill>
        <p:spPr>
          <a:xfrm>
            <a:off x="789127" y="4911833"/>
            <a:ext cx="1448017" cy="144801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3C7E25B-A215-47AC-92D6-87B8F0DE36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7" r="5" b="16719"/>
          <a:stretch/>
        </p:blipFill>
        <p:spPr>
          <a:xfrm>
            <a:off x="3975598" y="4911833"/>
            <a:ext cx="2738847" cy="1448024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D1965F-ACB9-47BB-9621-D10B710B0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3" y="845128"/>
            <a:ext cx="3966921" cy="5331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UPAMO, DA BOSTE </a:t>
            </a:r>
          </a:p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JUBILEJNI DAN</a:t>
            </a:r>
          </a:p>
          <a:p>
            <a:pPr marL="0" indent="0" algn="ctr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SLOVENSKEGA TRADICIONALNEGA ZAJTRKA</a:t>
            </a:r>
          </a:p>
          <a:p>
            <a:pPr marL="0" indent="0" algn="ctr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 LEPO PREŽIVELI </a:t>
            </a:r>
          </a:p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IN </a:t>
            </a:r>
          </a:p>
          <a:p>
            <a:pPr marL="0" indent="0" algn="ctr">
              <a:buNone/>
            </a:pPr>
            <a:r>
              <a:rPr lang="sl-SI" dirty="0">
                <a:latin typeface="Comic Sans MS" panose="030F0702030302020204" pitchFamily="66" charset="0"/>
              </a:rPr>
              <a:t>SE IGRIVO IMELI.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08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7705C89-B7E5-4E3B-9768-A498F84A6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44" r="8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66A6E0F-0378-4CC0-8C93-3D0CDB6A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ZAJTRK Z MEDOM </a:t>
            </a:r>
            <a:r>
              <a:rPr lang="sl-SI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SUPER DAN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6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8D739CA5-731D-472C-AF58-A558B00B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324" y="15705"/>
            <a:ext cx="3368676" cy="3155469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84B349-C985-4DC7-A5C2-30871C7C4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230" y="335090"/>
            <a:ext cx="5151539" cy="2516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ČEBELA OD JUTRA DO NOČI HITI,</a:t>
            </a:r>
          </a:p>
          <a:p>
            <a:pPr marL="0" indent="0">
              <a:buNone/>
            </a:pPr>
            <a:r>
              <a:rPr lang="sl-SI" b="1" dirty="0"/>
              <a:t>NA VSAKEM CVETU POSTOJI.</a:t>
            </a:r>
          </a:p>
          <a:p>
            <a:pPr marL="0" indent="0">
              <a:buNone/>
            </a:pPr>
            <a:r>
              <a:rPr lang="sl-SI" b="1" dirty="0"/>
              <a:t>SPUŠČA S CVETA SE NA CVET</a:t>
            </a:r>
          </a:p>
          <a:p>
            <a:pPr marL="0" indent="0">
              <a:buNone/>
            </a:pPr>
            <a:r>
              <a:rPr lang="sl-SI" b="1" dirty="0"/>
              <a:t>IN NABIRA SLADKI  _ _ _.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0306020C-F349-4480-81DC-F2E1767B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5705"/>
            <a:ext cx="3238172" cy="3139764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6A91361-E9D7-4517-A8E4-70968B97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344" y="2708875"/>
            <a:ext cx="3510511" cy="3925605"/>
          </a:xfrm>
          <a:prstGeom prst="rect">
            <a:avLst/>
          </a:prstGeom>
        </p:spPr>
      </p:pic>
      <p:sp>
        <p:nvSpPr>
          <p:cNvPr id="18" name="Oblak 17">
            <a:extLst>
              <a:ext uri="{FF2B5EF4-FFF2-40B4-BE49-F238E27FC236}">
                <a16:creationId xmlns:a16="http://schemas.microsoft.com/office/drawing/2014/main" id="{D9816CDD-ACA6-4CD2-9174-A7BFFA8B43A8}"/>
              </a:ext>
            </a:extLst>
          </p:cNvPr>
          <p:cNvSpPr/>
          <p:nvPr/>
        </p:nvSpPr>
        <p:spPr>
          <a:xfrm>
            <a:off x="6936991" y="2600588"/>
            <a:ext cx="3129798" cy="19919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BRAVO!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PRVO ŽIVILO ZA ZAJTRK ŽE IMAMO.</a:t>
            </a:r>
          </a:p>
          <a:p>
            <a:pPr algn="ctr"/>
            <a:endParaRPr lang="sl-SI" dirty="0"/>
          </a:p>
        </p:txBody>
      </p:sp>
      <p:sp>
        <p:nvSpPr>
          <p:cNvPr id="19" name="Oblak 18">
            <a:extLst>
              <a:ext uri="{FF2B5EF4-FFF2-40B4-BE49-F238E27FC236}">
                <a16:creationId xmlns:a16="http://schemas.microsoft.com/office/drawing/2014/main" id="{8A8DA2BA-9857-4EBE-BA64-CC002628BCA7}"/>
              </a:ext>
            </a:extLst>
          </p:cNvPr>
          <p:cNvSpPr/>
          <p:nvPr/>
        </p:nvSpPr>
        <p:spPr>
          <a:xfrm>
            <a:off x="1181941" y="3263756"/>
            <a:ext cx="3634709" cy="2302996"/>
          </a:xfrm>
          <a:prstGeom prst="cloud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</a:rPr>
              <a:t>MED</a:t>
            </a:r>
          </a:p>
        </p:txBody>
      </p:sp>
      <p:sp>
        <p:nvSpPr>
          <p:cNvPr id="21" name="Oblak 20">
            <a:extLst>
              <a:ext uri="{FF2B5EF4-FFF2-40B4-BE49-F238E27FC236}">
                <a16:creationId xmlns:a16="http://schemas.microsoft.com/office/drawing/2014/main" id="{86BF196C-D5DD-421D-B9CA-5CFC1377B471}"/>
              </a:ext>
            </a:extLst>
          </p:cNvPr>
          <p:cNvSpPr/>
          <p:nvPr/>
        </p:nvSpPr>
        <p:spPr>
          <a:xfrm>
            <a:off x="8221905" y="4320330"/>
            <a:ext cx="2921943" cy="177436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>
                <a:solidFill>
                  <a:schemeClr val="tx1"/>
                </a:solidFill>
              </a:rPr>
              <a:t>KLIKNI NAPREJ IN POIŠČIMO ŠE OSTALA ŠTIRI ŽIVILA.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29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ABCE9B-C301-4949-ADB2-1039FA2D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603" y="487632"/>
            <a:ext cx="5471652" cy="1985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200" b="1" dirty="0"/>
              <a:t>VČASIH JE ČRN, VČASIH JE BEL,</a:t>
            </a:r>
            <a:br>
              <a:rPr lang="sl-SI" sz="3200" b="1" dirty="0"/>
            </a:br>
            <a:r>
              <a:rPr lang="sl-SI" sz="3200" b="1" dirty="0"/>
              <a:t>KDOR NI PRESIT, GA JE ZMERAJ VESEL.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A8A51D3-99DF-4D88-8315-3ED89B8B0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825" y="0"/>
            <a:ext cx="2924175" cy="25717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C2E998B-B22B-49FB-B61C-B31B6F599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835781" cy="264615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5C77F9C-C435-480D-B153-54083B9CD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03" y="2532017"/>
            <a:ext cx="5471652" cy="4377322"/>
          </a:xfrm>
          <a:prstGeom prst="rect">
            <a:avLst/>
          </a:prstGeom>
        </p:spPr>
      </p:pic>
      <p:sp>
        <p:nvSpPr>
          <p:cNvPr id="15" name="Oblak 14">
            <a:extLst>
              <a:ext uri="{FF2B5EF4-FFF2-40B4-BE49-F238E27FC236}">
                <a16:creationId xmlns:a16="http://schemas.microsoft.com/office/drawing/2014/main" id="{11D3640F-C69A-43FB-A449-4F02D752FBAD}"/>
              </a:ext>
            </a:extLst>
          </p:cNvPr>
          <p:cNvSpPr/>
          <p:nvPr/>
        </p:nvSpPr>
        <p:spPr>
          <a:xfrm>
            <a:off x="360669" y="3029291"/>
            <a:ext cx="3634709" cy="230299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</a:rPr>
              <a:t>KRUH</a:t>
            </a:r>
          </a:p>
        </p:txBody>
      </p:sp>
      <p:sp>
        <p:nvSpPr>
          <p:cNvPr id="17" name="Oblak 16">
            <a:extLst>
              <a:ext uri="{FF2B5EF4-FFF2-40B4-BE49-F238E27FC236}">
                <a16:creationId xmlns:a16="http://schemas.microsoft.com/office/drawing/2014/main" id="{5523B17D-E8DE-4ED3-A544-0CED3F73AFF0}"/>
              </a:ext>
            </a:extLst>
          </p:cNvPr>
          <p:cNvSpPr/>
          <p:nvPr/>
        </p:nvSpPr>
        <p:spPr>
          <a:xfrm>
            <a:off x="7733945" y="2611598"/>
            <a:ext cx="3129798" cy="19919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BRAVO!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DRUGO ŽIVILO ZA ZAJTRK ŽE IMAMO.</a:t>
            </a:r>
          </a:p>
          <a:p>
            <a:pPr algn="ctr"/>
            <a:endParaRPr lang="sl-SI" dirty="0"/>
          </a:p>
        </p:txBody>
      </p:sp>
      <p:sp>
        <p:nvSpPr>
          <p:cNvPr id="19" name="Oblak 18">
            <a:extLst>
              <a:ext uri="{FF2B5EF4-FFF2-40B4-BE49-F238E27FC236}">
                <a16:creationId xmlns:a16="http://schemas.microsoft.com/office/drawing/2014/main" id="{384D21FE-6A7D-48C4-94E4-0EBD9770CD85}"/>
              </a:ext>
            </a:extLst>
          </p:cNvPr>
          <p:cNvSpPr/>
          <p:nvPr/>
        </p:nvSpPr>
        <p:spPr>
          <a:xfrm>
            <a:off x="8221905" y="4320330"/>
            <a:ext cx="2921943" cy="177436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>
                <a:solidFill>
                  <a:schemeClr val="tx1"/>
                </a:solidFill>
              </a:rPr>
              <a:t>KLIKNI NAPREJ IN POIŠČIMO ŠE OSTALA TRI ŽIVILA.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84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344888-13BD-413E-B060-E4C3FF148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336" y="380164"/>
            <a:ext cx="4287473" cy="2528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>
                <a:effectLst/>
              </a:rPr>
              <a:t>JE BELO KAKOR SNEG,</a:t>
            </a:r>
          </a:p>
          <a:p>
            <a:pPr marL="0" indent="0" algn="ctr">
              <a:buNone/>
            </a:pPr>
            <a:r>
              <a:rPr lang="sl-SI" b="1" dirty="0"/>
              <a:t>GA PIJEŠ, DA BOŠ ZDRAV,</a:t>
            </a:r>
          </a:p>
          <a:p>
            <a:pPr marL="0" indent="0" algn="ctr">
              <a:buNone/>
            </a:pPr>
            <a:r>
              <a:rPr lang="sl-SI" b="1" dirty="0">
                <a:effectLst/>
              </a:rPr>
              <a:t>A VČASIH ZA POSLADEK,</a:t>
            </a:r>
          </a:p>
          <a:p>
            <a:pPr marL="0" indent="0" algn="ctr">
              <a:buNone/>
            </a:pPr>
            <a:r>
              <a:rPr lang="sl-SI" b="1" dirty="0"/>
              <a:t>SPREMENIŠ GA V KAKAV.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06399F8-D81C-4635-A12F-5BF2FB7E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050" y="375077"/>
            <a:ext cx="1515491" cy="277731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93CA25D-D13E-446B-AFA8-0D5D0888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42846" y="375077"/>
            <a:ext cx="1515490" cy="277731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B4489D-4FFC-4F94-A875-9AFE2B687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596" y="2973309"/>
            <a:ext cx="4028087" cy="3786621"/>
          </a:xfrm>
          <a:prstGeom prst="rect">
            <a:avLst/>
          </a:prstGeom>
        </p:spPr>
      </p:pic>
      <p:sp>
        <p:nvSpPr>
          <p:cNvPr id="12" name="Oblak 11">
            <a:extLst>
              <a:ext uri="{FF2B5EF4-FFF2-40B4-BE49-F238E27FC236}">
                <a16:creationId xmlns:a16="http://schemas.microsoft.com/office/drawing/2014/main" id="{BDA7FF4E-7F41-4637-93E2-D2258BD99CC7}"/>
              </a:ext>
            </a:extLst>
          </p:cNvPr>
          <p:cNvSpPr/>
          <p:nvPr/>
        </p:nvSpPr>
        <p:spPr>
          <a:xfrm>
            <a:off x="135594" y="2973309"/>
            <a:ext cx="4395832" cy="229858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</a:rPr>
              <a:t>MLEKO</a:t>
            </a:r>
          </a:p>
        </p:txBody>
      </p:sp>
      <p:sp>
        <p:nvSpPr>
          <p:cNvPr id="16" name="Oblak 15">
            <a:extLst>
              <a:ext uri="{FF2B5EF4-FFF2-40B4-BE49-F238E27FC236}">
                <a16:creationId xmlns:a16="http://schemas.microsoft.com/office/drawing/2014/main" id="{70F21F7B-A047-4A3A-9A5D-C039B0293AD0}"/>
              </a:ext>
            </a:extLst>
          </p:cNvPr>
          <p:cNvSpPr/>
          <p:nvPr/>
        </p:nvSpPr>
        <p:spPr>
          <a:xfrm>
            <a:off x="6657006" y="3243832"/>
            <a:ext cx="3129798" cy="19919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BRAVO!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TRETJE ŽIVILO ZA ZAJTRK ŽE IMAMO.</a:t>
            </a:r>
          </a:p>
          <a:p>
            <a:pPr algn="ctr"/>
            <a:endParaRPr lang="sl-SI" dirty="0"/>
          </a:p>
        </p:txBody>
      </p:sp>
      <p:sp>
        <p:nvSpPr>
          <p:cNvPr id="18" name="Oblak 17">
            <a:extLst>
              <a:ext uri="{FF2B5EF4-FFF2-40B4-BE49-F238E27FC236}">
                <a16:creationId xmlns:a16="http://schemas.microsoft.com/office/drawing/2014/main" id="{C4A9BD95-190B-4BFC-9D78-36DE2F61B128}"/>
              </a:ext>
            </a:extLst>
          </p:cNvPr>
          <p:cNvSpPr/>
          <p:nvPr/>
        </p:nvSpPr>
        <p:spPr>
          <a:xfrm>
            <a:off x="8622696" y="4777953"/>
            <a:ext cx="2921943" cy="177436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>
                <a:solidFill>
                  <a:schemeClr val="tx1"/>
                </a:solidFill>
              </a:rPr>
              <a:t>KLIKNI NAPREJ IN POIŠČIMO ŠE OSTALA DVA ŽIVILA.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09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F711E8-3685-48D8-905C-08F163787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540" y="494054"/>
            <a:ext cx="4404919" cy="2209480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/>
              <a:t>TI OKROGLI SADEŽI </a:t>
            </a:r>
          </a:p>
          <a:p>
            <a:pPr marL="0" indent="0" algn="ctr">
              <a:buNone/>
            </a:pPr>
            <a:r>
              <a:rPr lang="sl-SI" b="1" dirty="0"/>
              <a:t>VSEM SO V UŽITEK, </a:t>
            </a:r>
          </a:p>
          <a:p>
            <a:pPr marL="0" indent="0" algn="ctr">
              <a:buNone/>
            </a:pPr>
            <a:r>
              <a:rPr lang="sl-SI" b="1" dirty="0"/>
              <a:t>MAMA PA IZ NJIH </a:t>
            </a:r>
          </a:p>
          <a:p>
            <a:pPr marL="0" indent="0" algn="ctr">
              <a:buNone/>
            </a:pPr>
            <a:r>
              <a:rPr lang="sl-SI" b="1" dirty="0"/>
              <a:t>POGOSTO SPEČE ZAVITEK.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29E0BD0-3135-4D62-BBF7-535BA1C06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097" y="359849"/>
            <a:ext cx="2690036" cy="267238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EEBF4D3-B062-41F9-822A-AA9E74A5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03504" y="213052"/>
            <a:ext cx="2690036" cy="277148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E09D53F-00CB-40BD-B8F4-4848AA732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976" y="3517969"/>
            <a:ext cx="3095603" cy="3126977"/>
          </a:xfrm>
          <a:prstGeom prst="rect">
            <a:avLst/>
          </a:prstGeom>
        </p:spPr>
      </p:pic>
      <p:sp>
        <p:nvSpPr>
          <p:cNvPr id="11" name="Oblak 10">
            <a:extLst>
              <a:ext uri="{FF2B5EF4-FFF2-40B4-BE49-F238E27FC236}">
                <a16:creationId xmlns:a16="http://schemas.microsoft.com/office/drawing/2014/main" id="{5D26F10E-CD13-413C-8C10-99AC913AE42C}"/>
              </a:ext>
            </a:extLst>
          </p:cNvPr>
          <p:cNvSpPr/>
          <p:nvPr/>
        </p:nvSpPr>
        <p:spPr>
          <a:xfrm>
            <a:off x="0" y="2984536"/>
            <a:ext cx="5617829" cy="2298583"/>
          </a:xfrm>
          <a:prstGeom prst="cloud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</a:rPr>
              <a:t>JABOLKO</a:t>
            </a:r>
          </a:p>
        </p:txBody>
      </p:sp>
      <p:sp>
        <p:nvSpPr>
          <p:cNvPr id="13" name="Oblak 12">
            <a:extLst>
              <a:ext uri="{FF2B5EF4-FFF2-40B4-BE49-F238E27FC236}">
                <a16:creationId xmlns:a16="http://schemas.microsoft.com/office/drawing/2014/main" id="{8F8942BD-751A-4E24-9D3B-7755EFF21C82}"/>
              </a:ext>
            </a:extLst>
          </p:cNvPr>
          <p:cNvSpPr/>
          <p:nvPr/>
        </p:nvSpPr>
        <p:spPr>
          <a:xfrm>
            <a:off x="8150357" y="3150377"/>
            <a:ext cx="3129798" cy="1991970"/>
          </a:xfrm>
          <a:prstGeom prst="cloud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BRAVO!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ČETRTO ŽIVILO ZA ZAJTRK ŽE IMAMO.</a:t>
            </a:r>
          </a:p>
          <a:p>
            <a:pPr algn="ctr"/>
            <a:endParaRPr lang="sl-SI" dirty="0"/>
          </a:p>
        </p:txBody>
      </p:sp>
      <p:sp>
        <p:nvSpPr>
          <p:cNvPr id="15" name="Oblak 14">
            <a:extLst>
              <a:ext uri="{FF2B5EF4-FFF2-40B4-BE49-F238E27FC236}">
                <a16:creationId xmlns:a16="http://schemas.microsoft.com/office/drawing/2014/main" id="{8B53A2EF-94BA-47C8-9683-B17125E41831}"/>
              </a:ext>
            </a:extLst>
          </p:cNvPr>
          <p:cNvSpPr/>
          <p:nvPr/>
        </p:nvSpPr>
        <p:spPr>
          <a:xfrm>
            <a:off x="8688547" y="4739750"/>
            <a:ext cx="2921943" cy="1774364"/>
          </a:xfrm>
          <a:prstGeom prst="cloud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  <a:p>
            <a:pPr algn="ctr"/>
            <a:r>
              <a:rPr lang="sl-SI" dirty="0">
                <a:solidFill>
                  <a:schemeClr val="tx1"/>
                </a:solidFill>
              </a:rPr>
              <a:t>KLIKNI NAPREJ IN POIŠČIMO ŠE OSTALA DVA ŽIVILA.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60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996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9E7F33-6DE5-4259-A199-4B82CE168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677545"/>
            <a:ext cx="5562600" cy="19843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b="1" dirty="0"/>
              <a:t>MAMA GA UPORABLJA ZA V PECIVO,</a:t>
            </a:r>
          </a:p>
          <a:p>
            <a:pPr marL="0" indent="0" algn="ctr">
              <a:buNone/>
            </a:pPr>
            <a:r>
              <a:rPr lang="sl-SI" b="1" dirty="0"/>
              <a:t>NA KRUHU NAJRAJŠI GA IMA NAŠ IVO.</a:t>
            </a:r>
          </a:p>
          <a:p>
            <a:pPr marL="0" indent="0" algn="ctr">
              <a:buNone/>
            </a:pPr>
            <a:r>
              <a:rPr lang="sl-SI" b="1" dirty="0"/>
              <a:t>DOBER JE ZA POD MARMELADO,</a:t>
            </a:r>
          </a:p>
          <a:p>
            <a:pPr marL="0" indent="0" algn="ctr">
              <a:buNone/>
            </a:pPr>
            <a:r>
              <a:rPr lang="sl-SI" b="1" dirty="0"/>
              <a:t>DAJO GA V ČOKOLADO.</a:t>
            </a:r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5ACD1C6-77FD-490E-BF04-041DB49E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859" y="182274"/>
            <a:ext cx="3017520" cy="28474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5D5970E-C39A-4B0F-A5D1-DA1681A8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838" y="246024"/>
            <a:ext cx="2647604" cy="284741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0CB9240-F70C-46B0-A88F-E54CAC6B2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80" r="-7" b="-7"/>
          <a:stretch/>
        </p:blipFill>
        <p:spPr>
          <a:xfrm>
            <a:off x="3920965" y="2772756"/>
            <a:ext cx="3826370" cy="3826370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1" name="Oblak 10">
            <a:extLst>
              <a:ext uri="{FF2B5EF4-FFF2-40B4-BE49-F238E27FC236}">
                <a16:creationId xmlns:a16="http://schemas.microsoft.com/office/drawing/2014/main" id="{B2459064-2306-45FF-8D8C-50BC536E5BC3}"/>
              </a:ext>
            </a:extLst>
          </p:cNvPr>
          <p:cNvSpPr/>
          <p:nvPr/>
        </p:nvSpPr>
        <p:spPr>
          <a:xfrm>
            <a:off x="110838" y="4196081"/>
            <a:ext cx="4470400" cy="230299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tx1"/>
                </a:solidFill>
              </a:rPr>
              <a:t>MASLO</a:t>
            </a:r>
          </a:p>
        </p:txBody>
      </p:sp>
      <p:sp>
        <p:nvSpPr>
          <p:cNvPr id="13" name="Oblak 12">
            <a:extLst>
              <a:ext uri="{FF2B5EF4-FFF2-40B4-BE49-F238E27FC236}">
                <a16:creationId xmlns:a16="http://schemas.microsoft.com/office/drawing/2014/main" id="{6EA9CF41-C1D7-4057-9EEA-2D2DD4F3489D}"/>
              </a:ext>
            </a:extLst>
          </p:cNvPr>
          <p:cNvSpPr/>
          <p:nvPr/>
        </p:nvSpPr>
        <p:spPr>
          <a:xfrm>
            <a:off x="7387244" y="3298471"/>
            <a:ext cx="3946698" cy="313456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BRAVO!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POIMENOVALI SMO VSEH PET ŽIVIL,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KI SESTAVLJAJO TRADICIONALNI SLOVENSKI ZAJTRK.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961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21E8C2-D160-47C6-A95B-8286670F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8" y="3680894"/>
            <a:ext cx="4937937" cy="214194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l-SI" sz="2800" b="1" dirty="0">
                <a:latin typeface="Comic Sans MS" panose="030F0702030302020204" pitchFamily="66" charset="0"/>
              </a:rPr>
              <a:t>TO SO ŽIVILA,</a:t>
            </a:r>
            <a:r>
              <a:rPr lang="en-US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KI BODO DANES SESTAVLJAL</a:t>
            </a:r>
            <a:r>
              <a:rPr lang="sl-SI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NAŠ </a:t>
            </a:r>
            <a:r>
              <a:rPr lang="sl-SI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TRADICIONALNI SLOVENSKI </a:t>
            </a:r>
            <a:r>
              <a:rPr lang="en-US" sz="2800" b="1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ZAJTRK.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34C23D-BD6C-48C3-AD1A-7147127D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896" y="5636526"/>
            <a:ext cx="6228080" cy="57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17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 BODO VAŠE  DOBROTE </a:t>
            </a:r>
            <a:r>
              <a:rPr lang="sl-SI" sz="17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PRIDELANE DOMA ALI KUPLJENE </a:t>
            </a:r>
            <a:r>
              <a:rPr lang="en-US" sz="17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LOKALNIH KMETOV </a:t>
            </a:r>
            <a:endParaRPr lang="en-US" sz="17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ED86F1AF-E8BF-45EB-BB9D-B5FB85090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 r="-1" b="13263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067B90D-B1E8-4447-B040-389EE7BD9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6" r="2701" b="-3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A1FB0FC-6200-4FB7-82B4-DEE54198B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80" r="-7" b="-7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DF7422F-D63A-431B-9215-C92A57B32B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" r="1525" b="-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61FB724-DB33-4E27-8B3D-C27C924B41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4" r="4" b="4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44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220F6A9-6C8F-4FE7-AC21-FF323739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17520" cy="69494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CEF0F84-6925-4CD8-9548-42D9DAA5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753" y="549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l-SI" sz="3200" dirty="0">
                <a:latin typeface="Comic Sans MS" panose="030F0702030302020204" pitchFamily="66" charset="0"/>
              </a:rPr>
              <a:t>ZAKAJ JE DOBRO, DA JEMO HRANO, KI JO PRIDELUJEJO IN PRIPRAVIJO V NAŠI BLIŽINI?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771FBC-4D91-4863-9879-5D5B5343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440" y="1147605"/>
            <a:ext cx="11094720" cy="5724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r>
              <a:rPr lang="sl-SI" sz="2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HRANA JE VELIKO BOLJ SVEŽA, SAJ JI NI BILO TREBA     </a:t>
            </a:r>
          </a:p>
          <a:p>
            <a:pPr marL="0" indent="0">
              <a:buNone/>
            </a:pPr>
            <a:r>
              <a:rPr lang="sl-SI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sl-SI" sz="20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PREPOTOVATI NEKAJ DESET TISOČ KILOMETROV. </a:t>
            </a:r>
          </a:p>
          <a:p>
            <a:endParaRPr lang="sl-SI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 JE HRANLJIVA IN POLNEJŠEGA OKUSA.</a:t>
            </a:r>
          </a:p>
          <a:p>
            <a:endParaRPr lang="sl-SI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0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VSEBUJE DODATKOV ZA DALJŠE SKLADIŠČENJE IN </a:t>
            </a:r>
          </a:p>
          <a:p>
            <a:pPr marL="0" indent="0">
              <a:buNone/>
            </a:pPr>
            <a:r>
              <a:rPr lang="sl-SI" sz="20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POUDARJANJE OKUSA.</a:t>
            </a:r>
          </a:p>
          <a:p>
            <a:endParaRPr lang="sl-SI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 SE ODLOČIMO ZA NAKUP HRANE, KI SO JO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PRIDELALI SLOVENSKI KMETJE, POMAGAMO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LOKALNEMU GOSPODARSTVU IN LJUDEM,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KI SO TO HRANO PRIDELALI (KMETJE, ČEBELARJI,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SADJARJI, PEKI,….).</a:t>
            </a:r>
          </a:p>
        </p:txBody>
      </p:sp>
    </p:spTree>
    <p:extLst>
      <p:ext uri="{BB962C8B-B14F-4D97-AF65-F5344CB8AC3E}">
        <p14:creationId xmlns:p14="http://schemas.microsoft.com/office/powerpoint/2010/main" val="3364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605</Words>
  <Application>Microsoft Office PowerPoint</Application>
  <PresentationFormat>Širokozaslonsko</PresentationFormat>
  <Paragraphs>102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Tahoma</vt:lpstr>
      <vt:lpstr>Times New Roman</vt:lpstr>
      <vt:lpstr>Office Theme</vt:lpstr>
      <vt:lpstr>10. JUBILEJNI  TRADICIONALNI SLOVENSKI ZAJTRK</vt:lpstr>
      <vt:lpstr>20.novembra obeležujemo že  10.Tradicionalni slovenski zajtrk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TO SO ŽIVILA, KI BODO DANES SESTAVLJALA NAŠ TRADICIONALNI SLOVENSKI ZAJTRK.</vt:lpstr>
      <vt:lpstr>ZAKAJ JE DOBRO, DA JEMO HRANO, KI JO PRIDELUJEJO IN PRIPRAVIJO V NAŠI BLIŽINI?</vt:lpstr>
      <vt:lpstr>ČE TI MED      RAVNO NE DIŠI, SI LAHKO KAKŠEN DRUG TRADICIONALNI SLOVENSKI ZAJTRK PRIPRAVIŠ TI.</vt:lpstr>
      <vt:lpstr>ZAKAJ JE ZAJTRK TAKO POMEMBEN OBROK?</vt:lpstr>
      <vt:lpstr>PowerPointova predstavitev</vt:lpstr>
      <vt:lpstr>PRAVIJO, DA V PETEK,  20. NOVEMBRA BO DEŽEVALO!  DA VAM POPOLDNE DOLGČAS NE BO,  LAHKO V KUHINJI PRIPRAVITE KAKŠNO POSLASTICO.  SLASTNE IDEJE VAS ŽE ČAKAJO NA NASLEDNJI STRANI!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ZAJTRK Z MEDOM – SUPER DAN!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JUBILEJNI  TRADICIONALNI SLOVENSKI ZAJTRK</dc:title>
  <dc:creator>Mateja Drobnič</dc:creator>
  <cp:lastModifiedBy>HP</cp:lastModifiedBy>
  <cp:revision>24</cp:revision>
  <dcterms:created xsi:type="dcterms:W3CDTF">2020-11-18T20:26:41Z</dcterms:created>
  <dcterms:modified xsi:type="dcterms:W3CDTF">2020-11-20T12:18:18Z</dcterms:modified>
</cp:coreProperties>
</file>