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sldIdLst>
    <p:sldId id="256" r:id="rId2"/>
    <p:sldId id="272" r:id="rId3"/>
    <p:sldId id="273" r:id="rId4"/>
    <p:sldId id="257" r:id="rId5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8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8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6387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388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/>
                <a:ahLst/>
                <a:cxnLst>
                  <a:cxn ang="0">
                    <a:pos x="0" y="3159"/>
                  </a:cxn>
                  <a:cxn ang="0">
                    <a:pos x="5184" y="3159"/>
                  </a:cxn>
                  <a:cxn ang="0">
                    <a:pos x="5184" y="0"/>
                  </a:cxn>
                  <a:cxn ang="0">
                    <a:pos x="0" y="0"/>
                  </a:cxn>
                  <a:cxn ang="0">
                    <a:pos x="0" y="3159"/>
                  </a:cxn>
                  <a:cxn ang="0">
                    <a:pos x="0" y="3159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6389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159"/>
                  </a:cxn>
                  <a:cxn ang="0">
                    <a:pos x="556" y="3159"/>
                  </a:cxn>
                  <a:cxn ang="0">
                    <a:pos x="556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</p:grpSp>
        <p:sp>
          <p:nvSpPr>
            <p:cNvPr id="16390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6391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/>
              <a:ahLst/>
              <a:cxnLst>
                <a:cxn ang="0">
                  <a:pos x="251" y="0"/>
                </a:cxn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251" y="0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6392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2"/>
                </a:cxn>
                <a:cxn ang="0">
                  <a:pos x="251" y="12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grpSp>
          <p:nvGrpSpPr>
            <p:cNvPr id="16393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6394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6395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6396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6397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6398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6399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16400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16401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16402" name="Rectangle 18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16403" name="Rectangle 19"/>
          <p:cNvSpPr>
            <a:spLocks noGrp="1" noChangeArrowheads="1"/>
          </p:cNvSpPr>
          <p:nvPr>
            <p:ph type="ftr" sz="quarter" idx="3"/>
          </p:nvPr>
        </p:nvSpPr>
        <p:spPr>
          <a:xfrm>
            <a:off x="33528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16404" name="Rectangle 2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461DFC32-56DD-4617-A59D-64474858FD9A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D72D8B-3E4B-4B4D-87D5-A6D2E23795D5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9745E-D01A-4F6F-8B66-8EB0A87884F5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slov, besedilo in 2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datuma 5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noge 6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številke diapozitiva 7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9092B8C-3A3F-4E15-85DD-94DC8DA0071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slov, besedilo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051D435-DEEF-4C12-BB3B-DFF3D5C304A7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Naslov in 4 vseb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 sz="quarter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quarter" idx="1"/>
          </p:nvPr>
        </p:nvSpPr>
        <p:spPr>
          <a:xfrm>
            <a:off x="1066800" y="1981200"/>
            <a:ext cx="3695700" cy="1981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quarter" idx="2"/>
          </p:nvPr>
        </p:nvSpPr>
        <p:spPr>
          <a:xfrm>
            <a:off x="4914900" y="1981200"/>
            <a:ext cx="3695700" cy="1981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vsebine 4"/>
          <p:cNvSpPr>
            <a:spLocks noGrp="1"/>
          </p:cNvSpPr>
          <p:nvPr>
            <p:ph sz="quarter" idx="3"/>
          </p:nvPr>
        </p:nvSpPr>
        <p:spPr>
          <a:xfrm>
            <a:off x="1066800" y="4114800"/>
            <a:ext cx="3695700" cy="1981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914900" y="4114800"/>
            <a:ext cx="3695700" cy="1981200"/>
          </a:xfrm>
        </p:spPr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79D21DF-F42F-406D-9CB8-D93E615E19C6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7C4E7-F35C-4F6B-8F28-652D21630DB8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D1728-EB3D-42F0-AC86-F5E9F497DF45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B1936-08AC-471B-8F0E-454697CBD2AE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F0D5C-D008-42EF-9956-683F142D2DC5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CC0586-1A0C-4414-AB81-F20FCFF8DF54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75296-20B2-47DC-AEAD-825DAAA2190A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B8D46B-A2BC-4528-B515-B6A1BE932A0C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Kliknite, če želite urediti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E5A4C-E7AF-4638-86CF-2C8F23B7AAD1}" type="slidenum">
              <a:rPr lang="sl-SI"/>
              <a:pPr/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536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sp>
          <p:nvSpPr>
            <p:cNvPr id="1536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sl-SI"/>
            </a:p>
          </p:txBody>
        </p:sp>
        <p:grpSp>
          <p:nvGrpSpPr>
            <p:cNvPr id="15365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536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6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6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6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7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7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7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7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  <p:sp>
            <p:nvSpPr>
              <p:cNvPr id="1537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sl-SI"/>
              </a:p>
            </p:txBody>
          </p:sp>
        </p:grpSp>
      </p:grpSp>
      <p:sp>
        <p:nvSpPr>
          <p:cNvPr id="15375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15376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/>
              <a:t>Kliknite, če želite urediti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1537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/>
          </a:p>
        </p:txBody>
      </p:sp>
      <p:sp>
        <p:nvSpPr>
          <p:cNvPr id="1537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sl-SI"/>
          </a:p>
        </p:txBody>
      </p:sp>
      <p:sp>
        <p:nvSpPr>
          <p:cNvPr id="1537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A9CDE35-582A-44DD-96AA-74AE78EFEDE9}" type="slidenum">
              <a:rPr lang="sl-SI"/>
              <a:pPr/>
              <a:t>‹#›</a:t>
            </a:fld>
            <a:endParaRPr lang="sl-SI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086600" cy="1431925"/>
          </a:xfrm>
        </p:spPr>
        <p:txBody>
          <a:bodyPr/>
          <a:lstStyle/>
          <a:p>
            <a:pPr algn="ctr"/>
            <a:r>
              <a:rPr lang="sl-SI" sz="5400" b="0" i="1"/>
              <a:t>DELI RASTLIN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1187624" y="476672"/>
            <a:ext cx="6840760" cy="1252736"/>
          </a:xfrm>
        </p:spPr>
        <p:txBody>
          <a:bodyPr/>
          <a:lstStyle/>
          <a:p>
            <a:r>
              <a:rPr lang="sl-SI" sz="2800" dirty="0">
                <a:solidFill>
                  <a:schemeClr val="tx1"/>
                </a:solidFill>
              </a:rPr>
              <a:t>Vse cvetlice s cvetovi imajo: </a:t>
            </a:r>
          </a:p>
          <a:p>
            <a:pPr>
              <a:buFontTx/>
              <a:buChar char="-"/>
            </a:pPr>
            <a:r>
              <a:rPr lang="sl-SI" sz="2800" dirty="0">
                <a:solidFill>
                  <a:schemeClr val="tx1"/>
                </a:solidFill>
              </a:rPr>
              <a:t>korenino, steblo, liste in semena.</a:t>
            </a:r>
            <a:r>
              <a:rPr lang="sl-SI" dirty="0">
                <a:solidFill>
                  <a:schemeClr val="tx1"/>
                </a:solidFill>
              </a:rPr>
              <a:t> </a:t>
            </a:r>
          </a:p>
        </p:txBody>
      </p:sp>
      <p:pic>
        <p:nvPicPr>
          <p:cNvPr id="4" name="Slika 3" descr="adventitious-root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43808" y="3356992"/>
            <a:ext cx="3790050" cy="3096344"/>
          </a:xfrm>
          <a:prstGeom prst="rect">
            <a:avLst/>
          </a:prstGeom>
        </p:spPr>
      </p:pic>
      <p:cxnSp>
        <p:nvCxnSpPr>
          <p:cNvPr id="8" name="Raven puščični konektor 7"/>
          <p:cNvCxnSpPr/>
          <p:nvPr/>
        </p:nvCxnSpPr>
        <p:spPr>
          <a:xfrm>
            <a:off x="2843808" y="3140968"/>
            <a:ext cx="936104" cy="36004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en puščični konektor 9"/>
          <p:cNvCxnSpPr>
            <a:stCxn id="21" idx="3"/>
          </p:cNvCxnSpPr>
          <p:nvPr/>
        </p:nvCxnSpPr>
        <p:spPr>
          <a:xfrm flipV="1">
            <a:off x="2555776" y="5589241"/>
            <a:ext cx="864096" cy="27206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en puščični konektor 11"/>
          <p:cNvCxnSpPr/>
          <p:nvPr/>
        </p:nvCxnSpPr>
        <p:spPr>
          <a:xfrm flipH="1">
            <a:off x="5940152" y="4725144"/>
            <a:ext cx="1080120" cy="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en puščični konektor 13"/>
          <p:cNvCxnSpPr/>
          <p:nvPr/>
        </p:nvCxnSpPr>
        <p:spPr>
          <a:xfrm flipH="1">
            <a:off x="5292080" y="3284984"/>
            <a:ext cx="1080120" cy="72008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Raven puščični konektor 16"/>
          <p:cNvCxnSpPr/>
          <p:nvPr/>
        </p:nvCxnSpPr>
        <p:spPr>
          <a:xfrm flipV="1">
            <a:off x="3059832" y="3717032"/>
            <a:ext cx="720080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PoljeZBesedilom 18"/>
          <p:cNvSpPr txBox="1"/>
          <p:nvPr/>
        </p:nvSpPr>
        <p:spPr>
          <a:xfrm>
            <a:off x="1763688" y="2996952"/>
            <a:ext cx="9361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CVET</a:t>
            </a:r>
          </a:p>
        </p:txBody>
      </p:sp>
      <p:sp>
        <p:nvSpPr>
          <p:cNvPr id="20" name="PoljeZBesedilom 19"/>
          <p:cNvSpPr txBox="1"/>
          <p:nvPr/>
        </p:nvSpPr>
        <p:spPr>
          <a:xfrm>
            <a:off x="1979712" y="3933056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PLOD</a:t>
            </a:r>
          </a:p>
        </p:txBody>
      </p:sp>
      <p:sp>
        <p:nvSpPr>
          <p:cNvPr id="21" name="PoljeZBesedilom 20"/>
          <p:cNvSpPr txBox="1"/>
          <p:nvPr/>
        </p:nvSpPr>
        <p:spPr>
          <a:xfrm>
            <a:off x="971600" y="5661248"/>
            <a:ext cx="15841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KORENINA</a:t>
            </a:r>
          </a:p>
        </p:txBody>
      </p:sp>
      <p:sp>
        <p:nvSpPr>
          <p:cNvPr id="22" name="PoljeZBesedilom 21"/>
          <p:cNvSpPr txBox="1"/>
          <p:nvPr/>
        </p:nvSpPr>
        <p:spPr>
          <a:xfrm>
            <a:off x="6444208" y="3068960"/>
            <a:ext cx="129614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STEBLO</a:t>
            </a:r>
          </a:p>
        </p:txBody>
      </p:sp>
      <p:sp>
        <p:nvSpPr>
          <p:cNvPr id="23" name="PoljeZBesedilom 22"/>
          <p:cNvSpPr txBox="1"/>
          <p:nvPr/>
        </p:nvSpPr>
        <p:spPr>
          <a:xfrm>
            <a:off x="7164288" y="4653136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000" b="1" dirty="0"/>
              <a:t>LIST</a:t>
            </a:r>
            <a:endParaRPr lang="sl-SI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827584" y="476672"/>
            <a:ext cx="8064896" cy="597666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sl-SI" sz="2800" b="1" u="sng" dirty="0">
                <a:solidFill>
                  <a:srgbClr val="FF0000"/>
                </a:solidFill>
              </a:rPr>
              <a:t>CVET</a:t>
            </a:r>
            <a:r>
              <a:rPr lang="sl-SI" sz="2800" dirty="0"/>
              <a:t> </a:t>
            </a:r>
            <a:r>
              <a:rPr lang="sl-SI" sz="2800" dirty="0">
                <a:solidFill>
                  <a:schemeClr val="tx1"/>
                </a:solidFill>
              </a:rPr>
              <a:t>– na vrhu stebla</a:t>
            </a:r>
          </a:p>
          <a:p>
            <a:pPr>
              <a:lnSpc>
                <a:spcPct val="110000"/>
              </a:lnSpc>
              <a:buNone/>
            </a:pPr>
            <a:endParaRPr lang="sl-SI" sz="2800" dirty="0"/>
          </a:p>
          <a:p>
            <a:pPr>
              <a:lnSpc>
                <a:spcPct val="110000"/>
              </a:lnSpc>
            </a:pPr>
            <a:r>
              <a:rPr lang="sl-SI" sz="2800" b="1" u="sng" dirty="0">
                <a:solidFill>
                  <a:srgbClr val="FF0000"/>
                </a:solidFill>
              </a:rPr>
              <a:t>PLOD</a:t>
            </a:r>
            <a:r>
              <a:rPr lang="sl-SI" sz="2800" u="sng" dirty="0">
                <a:solidFill>
                  <a:srgbClr val="FF0000"/>
                </a:solidFill>
              </a:rPr>
              <a:t> </a:t>
            </a:r>
            <a:r>
              <a:rPr lang="sl-SI" sz="2800" dirty="0">
                <a:solidFill>
                  <a:schemeClr val="tx1"/>
                </a:solidFill>
              </a:rPr>
              <a:t>– iz cveta nastane plod. V plodu so semena. Iz semen se razvije nova rastlina.</a:t>
            </a:r>
          </a:p>
          <a:p>
            <a:pPr>
              <a:lnSpc>
                <a:spcPct val="110000"/>
              </a:lnSpc>
              <a:buNone/>
            </a:pPr>
            <a:endParaRPr lang="sl-SI" sz="2800" dirty="0"/>
          </a:p>
          <a:p>
            <a:pPr>
              <a:lnSpc>
                <a:spcPct val="110000"/>
              </a:lnSpc>
            </a:pPr>
            <a:r>
              <a:rPr lang="sl-SI" sz="2800" b="1" u="sng" dirty="0">
                <a:solidFill>
                  <a:srgbClr val="FF0000"/>
                </a:solidFill>
              </a:rPr>
              <a:t>KORENINA</a:t>
            </a:r>
            <a:r>
              <a:rPr lang="sl-SI" sz="2800" dirty="0"/>
              <a:t> </a:t>
            </a:r>
            <a:r>
              <a:rPr lang="sl-SI" sz="2800" dirty="0">
                <a:solidFill>
                  <a:schemeClr val="tx1"/>
                </a:solidFill>
              </a:rPr>
              <a:t>– rastlina pritrjena v zemljo. S koreninami črpa vodo in v njej raztopljene snovi iz tal. Voda gre iz korenin po steblu v liste.</a:t>
            </a:r>
          </a:p>
          <a:p>
            <a:pPr>
              <a:lnSpc>
                <a:spcPct val="110000"/>
              </a:lnSpc>
              <a:buNone/>
            </a:pPr>
            <a:endParaRPr lang="sl-SI" sz="2800" dirty="0"/>
          </a:p>
          <a:p>
            <a:pPr>
              <a:lnSpc>
                <a:spcPct val="110000"/>
              </a:lnSpc>
            </a:pPr>
            <a:r>
              <a:rPr lang="sl-SI" sz="2800" b="1" u="sng" dirty="0">
                <a:solidFill>
                  <a:srgbClr val="FF0000"/>
                </a:solidFill>
              </a:rPr>
              <a:t>STEBLO</a:t>
            </a:r>
            <a:r>
              <a:rPr lang="sl-SI" sz="2800" dirty="0"/>
              <a:t> </a:t>
            </a:r>
            <a:r>
              <a:rPr lang="sl-SI" sz="2800" dirty="0">
                <a:solidFill>
                  <a:schemeClr val="tx1"/>
                </a:solidFill>
              </a:rPr>
              <a:t>– drži rastlino pokonci. </a:t>
            </a:r>
          </a:p>
          <a:p>
            <a:pPr>
              <a:lnSpc>
                <a:spcPct val="110000"/>
              </a:lnSpc>
              <a:buNone/>
            </a:pPr>
            <a:endParaRPr lang="sl-SI" sz="2800" dirty="0"/>
          </a:p>
          <a:p>
            <a:pPr>
              <a:lnSpc>
                <a:spcPct val="110000"/>
              </a:lnSpc>
            </a:pPr>
            <a:r>
              <a:rPr lang="sl-SI" sz="2800" b="1" u="sng" dirty="0">
                <a:solidFill>
                  <a:srgbClr val="FF0000"/>
                </a:solidFill>
              </a:rPr>
              <a:t>LIST</a:t>
            </a:r>
            <a:r>
              <a:rPr lang="sl-SI" sz="2800" dirty="0"/>
              <a:t> </a:t>
            </a:r>
            <a:r>
              <a:rPr lang="sl-SI" sz="2800" dirty="0">
                <a:solidFill>
                  <a:schemeClr val="tx1"/>
                </a:solidFill>
              </a:rPr>
              <a:t>– </a:t>
            </a:r>
            <a:r>
              <a:rPr lang="sl-SI" sz="2800" dirty="0"/>
              <a:t>V listih rastlina izdeluje hrano. Ta iz njih potuje po rastlini.</a:t>
            </a:r>
          </a:p>
          <a:p>
            <a:pPr>
              <a:buNone/>
            </a:pPr>
            <a:endParaRPr lang="sl-SI" dirty="0"/>
          </a:p>
          <a:p>
            <a:endParaRPr lang="sl-SI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60" name="Picture 4" descr="rast_organi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238375" y="0"/>
            <a:ext cx="4592638" cy="6858000"/>
          </a:xfrm>
          <a:noFill/>
          <a:ln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himmer">
  <a:themeElements>
    <a:clrScheme name="Shimmer 4">
      <a:dk1>
        <a:srgbClr val="55863C"/>
      </a:dk1>
      <a:lt1>
        <a:srgbClr val="FFFFFF"/>
      </a:lt1>
      <a:dk2>
        <a:srgbClr val="375F2F"/>
      </a:dk2>
      <a:lt2>
        <a:srgbClr val="D1EFB3"/>
      </a:lt2>
      <a:accent1>
        <a:srgbClr val="00CC66"/>
      </a:accent1>
      <a:accent2>
        <a:srgbClr val="8EAC66"/>
      </a:accent2>
      <a:accent3>
        <a:srgbClr val="AEB6AD"/>
      </a:accent3>
      <a:accent4>
        <a:srgbClr val="DADADA"/>
      </a:accent4>
      <a:accent5>
        <a:srgbClr val="AAE2B8"/>
      </a:accent5>
      <a:accent6>
        <a:srgbClr val="809B5C"/>
      </a:accent6>
      <a:hlink>
        <a:srgbClr val="B4EF7F"/>
      </a:hlink>
      <a:folHlink>
        <a:srgbClr val="F8F6AC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94</Words>
  <Application>Microsoft Office PowerPoint</Application>
  <PresentationFormat>Diaprojekcija na zaslonu (4:3)</PresentationFormat>
  <Paragraphs>17</Paragraphs>
  <Slides>4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2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4</vt:i4>
      </vt:variant>
    </vt:vector>
  </HeadingPairs>
  <TitlesOfParts>
    <vt:vector size="7" baseType="lpstr">
      <vt:lpstr>Tahoma</vt:lpstr>
      <vt:lpstr>Wingdings</vt:lpstr>
      <vt:lpstr>Shimmer</vt:lpstr>
      <vt:lpstr>DELI RASTLIN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User</dc:creator>
  <cp:lastModifiedBy>josipprvi02@outlook.com</cp:lastModifiedBy>
  <cp:revision>46</cp:revision>
  <dcterms:created xsi:type="dcterms:W3CDTF">2008-03-15T17:00:03Z</dcterms:created>
  <dcterms:modified xsi:type="dcterms:W3CDTF">2020-11-20T20:42:35Z</dcterms:modified>
</cp:coreProperties>
</file>